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1" r:id="rId5"/>
    <p:sldId id="262" r:id="rId6"/>
    <p:sldId id="264"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ег\Desktop\1024х7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85" y="620688"/>
            <a:ext cx="848981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72816"/>
            <a:ext cx="3960440" cy="1631216"/>
          </a:xfrm>
          <a:prstGeom prst="rect">
            <a:avLst/>
          </a:prstGeom>
          <a:noFill/>
        </p:spPr>
        <p:txBody>
          <a:bodyPr wrap="square" rtlCol="0">
            <a:spAutoFit/>
          </a:bodyPr>
          <a:lstStyle/>
          <a:p>
            <a:pPr algn="ctr"/>
            <a:r>
              <a:rPr lang="ru-RU" sz="3600" b="1" dirty="0" smtClean="0">
                <a:solidFill>
                  <a:schemeClr val="accent2"/>
                </a:solidFill>
                <a:latin typeface="Bookman Old Style" pitchFamily="18" charset="0"/>
                <a:ea typeface="Verdana" pitchFamily="34" charset="0"/>
                <a:cs typeface="Verdana" pitchFamily="34" charset="0"/>
              </a:rPr>
              <a:t>«Минутки безопасности»</a:t>
            </a:r>
          </a:p>
          <a:p>
            <a:endParaRPr lang="ru-RU" sz="2800" b="1" dirty="0" smtClean="0">
              <a:solidFill>
                <a:schemeClr val="accent2"/>
              </a:solidFill>
              <a:latin typeface="Bookman Old Style" pitchFamily="18" charset="0"/>
              <a:ea typeface="Verdana" pitchFamily="34" charset="0"/>
              <a:cs typeface="Verdana" pitchFamily="34" charset="0"/>
            </a:endParaRPr>
          </a:p>
        </p:txBody>
      </p:sp>
      <p:sp>
        <p:nvSpPr>
          <p:cNvPr id="5" name="TextBox 4"/>
          <p:cNvSpPr txBox="1"/>
          <p:nvPr/>
        </p:nvSpPr>
        <p:spPr>
          <a:xfrm>
            <a:off x="4716016" y="2620522"/>
            <a:ext cx="3384376" cy="1261884"/>
          </a:xfrm>
          <a:prstGeom prst="rect">
            <a:avLst/>
          </a:prstGeom>
          <a:noFill/>
        </p:spPr>
        <p:txBody>
          <a:bodyPr wrap="square" rtlCol="0">
            <a:spAutoFit/>
          </a:bodyPr>
          <a:lstStyle/>
          <a:p>
            <a:endParaRPr lang="ru-RU" sz="2800" b="1" dirty="0" smtClean="0">
              <a:solidFill>
                <a:schemeClr val="accent2"/>
              </a:solidFill>
              <a:latin typeface="Bookman Old Style" pitchFamily="18" charset="0"/>
              <a:ea typeface="Verdana" pitchFamily="34" charset="0"/>
              <a:cs typeface="Verdana" pitchFamily="34" charset="0"/>
            </a:endParaRPr>
          </a:p>
          <a:p>
            <a:pPr algn="ctr"/>
            <a:r>
              <a:rPr lang="ru-RU" sz="2400" b="1" dirty="0" smtClean="0">
                <a:solidFill>
                  <a:schemeClr val="accent2"/>
                </a:solidFill>
                <a:latin typeface="Bookman Old Style" pitchFamily="18" charset="0"/>
                <a:ea typeface="Verdana" pitchFamily="34" charset="0"/>
                <a:cs typeface="Verdana" pitchFamily="34" charset="0"/>
              </a:rPr>
              <a:t>для дошкольников и их родителей</a:t>
            </a:r>
            <a:endParaRPr lang="ru-RU" sz="2400" b="1" dirty="0">
              <a:solidFill>
                <a:schemeClr val="accent2"/>
              </a:solidFill>
              <a:latin typeface="Bookman Old Style" pitchFamily="18" charset="0"/>
              <a:ea typeface="Verdana" pitchFamily="34" charset="0"/>
              <a:cs typeface="Verdana"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764704"/>
            <a:ext cx="1123401" cy="2197361"/>
          </a:xfrm>
          <a:prstGeom prst="rect">
            <a:avLst/>
          </a:prstGeom>
        </p:spPr>
      </p:pic>
      <p:sp>
        <p:nvSpPr>
          <p:cNvPr id="2" name="Прямоугольник 1"/>
          <p:cNvSpPr/>
          <p:nvPr/>
        </p:nvSpPr>
        <p:spPr>
          <a:xfrm>
            <a:off x="899592" y="4142696"/>
            <a:ext cx="3384376" cy="923330"/>
          </a:xfrm>
          <a:prstGeom prst="rect">
            <a:avLst/>
          </a:prstGeom>
        </p:spPr>
        <p:txBody>
          <a:bodyPr wrap="square">
            <a:spAutoFit/>
          </a:bodyPr>
          <a:lstStyle/>
          <a:p>
            <a:endParaRPr lang="ru-RU" b="1" dirty="0" smtClean="0">
              <a:solidFill>
                <a:schemeClr val="tx2"/>
              </a:solidFill>
            </a:endParaRPr>
          </a:p>
          <a:p>
            <a:r>
              <a:rPr lang="ru-RU" b="1" dirty="0" smtClean="0">
                <a:solidFill>
                  <a:schemeClr val="tx2"/>
                </a:solidFill>
              </a:rPr>
              <a:t> </a:t>
            </a:r>
            <a:r>
              <a:rPr lang="ru-RU" b="1" dirty="0">
                <a:solidFill>
                  <a:schemeClr val="tx2"/>
                </a:solidFill>
              </a:rPr>
              <a:t>«Дорога без опасности»</a:t>
            </a:r>
          </a:p>
          <a:p>
            <a:r>
              <a:rPr lang="en-US" b="1" dirty="0">
                <a:solidFill>
                  <a:schemeClr val="tx2"/>
                </a:solidFill>
              </a:rPr>
              <a:t>http://bdd-eor.edu.ru/eor/180</a:t>
            </a:r>
            <a:endParaRPr lang="ru-RU" b="1" dirty="0">
              <a:solidFill>
                <a:schemeClr val="tx2"/>
              </a:solidFill>
            </a:endParaRPr>
          </a:p>
        </p:txBody>
      </p:sp>
    </p:spTree>
    <p:extLst>
      <p:ext uri="{BB962C8B-B14F-4D97-AF65-F5344CB8AC3E}">
        <p14:creationId xmlns:p14="http://schemas.microsoft.com/office/powerpoint/2010/main" val="216691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
        <p:nvSpPr>
          <p:cNvPr id="5" name="Прямоугольник с двумя скругленными противолежащими углами 4"/>
          <p:cNvSpPr/>
          <p:nvPr/>
        </p:nvSpPr>
        <p:spPr>
          <a:xfrm>
            <a:off x="611560" y="1050995"/>
            <a:ext cx="8136904" cy="5546357"/>
          </a:xfrm>
          <a:prstGeom prst="round2DiagRect">
            <a:avLst>
              <a:gd name="adj1" fmla="val 5886"/>
              <a:gd name="adj2" fmla="val 0"/>
            </a:avLst>
          </a:prstGeom>
          <a:solidFill>
            <a:schemeClr val="lt1">
              <a:alpha val="65000"/>
            </a:schemeClr>
          </a:solidFill>
          <a:ln w="3810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ru-RU" dirty="0" smtClean="0">
              <a:solidFill>
                <a:schemeClr val="tx1">
                  <a:lumMod val="85000"/>
                  <a:lumOff val="15000"/>
                </a:schemeClr>
              </a:solidFill>
            </a:endParaRPr>
          </a:p>
          <a:p>
            <a:pPr algn="just"/>
            <a:endParaRPr lang="ru-RU" dirty="0">
              <a:solidFill>
                <a:schemeClr val="tx1">
                  <a:lumMod val="85000"/>
                  <a:lumOff val="15000"/>
                </a:schemeClr>
              </a:solidFill>
            </a:endParaRPr>
          </a:p>
          <a:p>
            <a:pPr algn="just"/>
            <a:r>
              <a:rPr lang="ru-RU" dirty="0" smtClean="0">
                <a:solidFill>
                  <a:schemeClr val="tx1">
                    <a:lumMod val="85000"/>
                    <a:lumOff val="15000"/>
                  </a:schemeClr>
                </a:solidFill>
              </a:rPr>
              <a:t>это своеобразная мини-беседа о дорожной безопасности в конце  дня, экспресс напоминание детям о необходимости переключить внимание на дорогу и в то время, когда ребенок возвращается из образовательной организации домой.</a:t>
            </a:r>
          </a:p>
          <a:p>
            <a:pPr algn="just"/>
            <a:r>
              <a:rPr lang="ru-RU" b="1" dirty="0" smtClean="0">
                <a:solidFill>
                  <a:srgbClr val="C00000"/>
                </a:solidFill>
              </a:rPr>
              <a:t>Важно!</a:t>
            </a:r>
          </a:p>
          <a:p>
            <a:pPr algn="just"/>
            <a:r>
              <a:rPr lang="ru-RU" b="1" dirty="0" smtClean="0">
                <a:solidFill>
                  <a:srgbClr val="C00000"/>
                </a:solidFill>
              </a:rPr>
              <a:t>Главное условие успешного воздействия «Минуток безопасности» – их регулярность и ежедневность. </a:t>
            </a:r>
          </a:p>
          <a:p>
            <a:pPr algn="just"/>
            <a:r>
              <a:rPr lang="ru-RU" b="1" dirty="0" smtClean="0">
                <a:solidFill>
                  <a:srgbClr val="C00000"/>
                </a:solidFill>
              </a:rPr>
              <a:t>Главное правило «минутки»  - ее краткость. </a:t>
            </a:r>
            <a:r>
              <a:rPr lang="ru-RU" dirty="0" smtClean="0">
                <a:solidFill>
                  <a:schemeClr val="tx1"/>
                </a:solidFill>
              </a:rPr>
              <a:t>Вопрос должен предельно четко описывать КОНКРЕТНУЮ дорожную ситуацию, а ответ – давать однозначную рекомендацию, как действовать в данном случае.</a:t>
            </a:r>
          </a:p>
          <a:p>
            <a:pPr algn="just"/>
            <a:r>
              <a:rPr lang="ru-RU" b="1" dirty="0" smtClean="0">
                <a:solidFill>
                  <a:srgbClr val="C00000"/>
                </a:solidFill>
              </a:rPr>
              <a:t>Например:</a:t>
            </a:r>
          </a:p>
          <a:p>
            <a:pPr algn="just"/>
            <a:r>
              <a:rPr lang="ru-RU" b="1" dirty="0">
                <a:ea typeface="Times New Roman" panose="02020603050405020304" pitchFamily="18" charset="0"/>
              </a:rPr>
              <a:t>Почему опасно играть рядом с дорогой?</a:t>
            </a:r>
            <a:endParaRPr lang="ru-RU" dirty="0">
              <a:ea typeface="Times New Roman" panose="02020603050405020304" pitchFamily="18" charset="0"/>
            </a:endParaRPr>
          </a:p>
          <a:p>
            <a:pPr algn="just"/>
            <a:r>
              <a:rPr lang="ru-RU" dirty="0">
                <a:ea typeface="Times New Roman" panose="02020603050405020304" pitchFamily="18" charset="0"/>
              </a:rPr>
              <a:t>— Во время игры можно забыть об опасности, </a:t>
            </a:r>
            <a:endParaRPr lang="ru-RU" dirty="0" smtClean="0">
              <a:ea typeface="Times New Roman" panose="02020603050405020304" pitchFamily="18" charset="0"/>
            </a:endParaRPr>
          </a:p>
          <a:p>
            <a:pPr algn="just"/>
            <a:r>
              <a:rPr lang="ru-RU" dirty="0" smtClean="0">
                <a:ea typeface="Times New Roman" panose="02020603050405020304" pitchFamily="18" charset="0"/>
              </a:rPr>
              <a:t>выбежать </a:t>
            </a:r>
            <a:r>
              <a:rPr lang="ru-RU" dirty="0">
                <a:ea typeface="Times New Roman" panose="02020603050405020304" pitchFamily="18" charset="0"/>
              </a:rPr>
              <a:t>на дорогу и попасть под колеса </a:t>
            </a:r>
            <a:endParaRPr lang="ru-RU" dirty="0" smtClean="0">
              <a:ea typeface="Times New Roman" panose="02020603050405020304" pitchFamily="18" charset="0"/>
            </a:endParaRPr>
          </a:p>
          <a:p>
            <a:pPr algn="just"/>
            <a:r>
              <a:rPr lang="ru-RU" dirty="0" smtClean="0">
                <a:ea typeface="Times New Roman" panose="02020603050405020304" pitchFamily="18" charset="0"/>
              </a:rPr>
              <a:t>автомобиля</a:t>
            </a:r>
            <a:r>
              <a:rPr lang="ru-RU" dirty="0">
                <a:ea typeface="Times New Roman" panose="02020603050405020304" pitchFamily="18" charset="0"/>
              </a:rPr>
              <a:t>.</a:t>
            </a:r>
          </a:p>
          <a:p>
            <a:pPr algn="just"/>
            <a:endParaRPr lang="ru-RU" sz="2000" dirty="0" smtClean="0">
              <a:solidFill>
                <a:srgbClr val="C00000"/>
              </a:solidFill>
            </a:endParaRPr>
          </a:p>
          <a:p>
            <a:pPr algn="just"/>
            <a:endParaRPr lang="ru-RU" b="1" dirty="0" smtClean="0">
              <a:solidFill>
                <a:schemeClr val="tx1"/>
              </a:solidFill>
            </a:endParaRPr>
          </a:p>
          <a:p>
            <a:pPr algn="just"/>
            <a:endParaRPr lang="ru-RU" sz="2400" b="1" dirty="0" smtClean="0">
              <a:solidFill>
                <a:srgbClr val="C00000"/>
              </a:solidFill>
            </a:endParaRPr>
          </a:p>
          <a:p>
            <a:pPr algn="just"/>
            <a:endParaRPr lang="ru-RU" sz="2400" dirty="0" smtClean="0">
              <a:solidFill>
                <a:schemeClr val="tx1">
                  <a:lumMod val="85000"/>
                  <a:lumOff val="15000"/>
                </a:schemeClr>
              </a:solidFill>
            </a:endParaRPr>
          </a:p>
          <a:p>
            <a:pPr algn="just"/>
            <a:endParaRPr lang="ru-RU" sz="2400" dirty="0">
              <a:solidFill>
                <a:schemeClr val="tx1">
                  <a:lumMod val="85000"/>
                  <a:lumOff val="15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149080"/>
            <a:ext cx="3074449" cy="2103896"/>
          </a:xfrm>
          <a:prstGeom prst="rect">
            <a:avLst/>
          </a:prstGeom>
          <a:ln w="28575">
            <a:solidFill>
              <a:srgbClr val="00B0F0"/>
            </a:solidFill>
          </a:ln>
        </p:spPr>
      </p:pic>
    </p:spTree>
    <p:extLst>
      <p:ext uri="{BB962C8B-B14F-4D97-AF65-F5344CB8AC3E}">
        <p14:creationId xmlns:p14="http://schemas.microsoft.com/office/powerpoint/2010/main" val="417667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484784"/>
            <a:ext cx="7272809" cy="4524315"/>
          </a:xfrm>
          <a:prstGeom prst="rect">
            <a:avLst/>
          </a:prstGeom>
          <a:noFill/>
        </p:spPr>
        <p:txBody>
          <a:bodyPr wrap="square" rtlCol="0">
            <a:spAutoFit/>
          </a:bodyPr>
          <a:lstStyle/>
          <a:p>
            <a:pPr algn="just"/>
            <a:r>
              <a:rPr lang="ru-RU" dirty="0" smtClean="0"/>
              <a:t>	Планируя тематику «Минуток безопасности», лучше всего исходить из актуальности темы в данный конкретный период в зависимости от складывающейся дорожной обстановки, времени года, погодных условий и т.п., а также анализа детского дорожно-транспортного травматизма.</a:t>
            </a:r>
          </a:p>
          <a:p>
            <a:pPr algn="just"/>
            <a:r>
              <a:rPr lang="ru-RU" b="1" dirty="0" smtClean="0">
                <a:solidFill>
                  <a:srgbClr val="C00000"/>
                </a:solidFill>
              </a:rPr>
              <a:t>Например, </a:t>
            </a:r>
            <a:r>
              <a:rPr lang="ru-RU" dirty="0" smtClean="0"/>
              <a:t>осенью и зимой актуальны темы ношения световозвращателей, поведение в темное время суток, особенности восприятия дороги при искусственном освещении, безопасности на скользкой дороге и т.п., весной и летом целесообразно задавать вопросы, касающиеся использования велосипедов, самокатов, </a:t>
            </a:r>
            <a:r>
              <a:rPr lang="ru-RU" dirty="0" err="1" smtClean="0"/>
              <a:t>гироскутеров</a:t>
            </a:r>
            <a:r>
              <a:rPr lang="ru-RU" dirty="0" smtClean="0"/>
              <a:t> и т.д.. Проводить такие беседы лучше не подряд, а чередуя их с другими темами.</a:t>
            </a:r>
          </a:p>
          <a:p>
            <a:pPr algn="just"/>
            <a:r>
              <a:rPr lang="ru-RU" dirty="0" smtClean="0"/>
              <a:t>Вопросы, которые задаются малышам, должны соответствовать их возрасту. Для дошкольников вопросы должны быть максимально простыми и конкретными и связанными с теми ситуациями, которые могут встретиться на пути из детского сада домой.</a:t>
            </a:r>
            <a:endParaRPr lang="ru-RU" dirty="0"/>
          </a:p>
        </p:txBody>
      </p:sp>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Tree>
    <p:extLst>
      <p:ext uri="{BB962C8B-B14F-4D97-AF65-F5344CB8AC3E}">
        <p14:creationId xmlns:p14="http://schemas.microsoft.com/office/powerpoint/2010/main" val="812188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827584" y="1268761"/>
            <a:ext cx="7859216" cy="201622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a:bodyPr>
          <a:lstStyle/>
          <a:p>
            <a:pPr algn="just"/>
            <a:r>
              <a:rPr lang="ru-RU" sz="1600" dirty="0" smtClean="0"/>
              <a:t>В детском саду очередной вопрос «Минутки безопасности» каждый родитель задает своему ребенку сам, перед выходом из детского сада на улицу или сразу после выхода из помещения детского сада.</a:t>
            </a:r>
          </a:p>
          <a:p>
            <a:pPr algn="just"/>
            <a:r>
              <a:rPr lang="ru-RU" sz="1600" dirty="0" smtClean="0"/>
              <a:t>Для этого требуется предварительная работа с родителями. Воспитатель в личных беседах или на родительском собрании должен рассказать родителям, что такое «Минутки безопасности» и зачем они нужны. А «вопрос дня» и правильный ответ на него можно вывешивать на информационном стенде для родителей.</a:t>
            </a:r>
            <a:endParaRPr lang="ru-RU" sz="1600" dirty="0"/>
          </a:p>
        </p:txBody>
      </p:sp>
      <p:pic>
        <p:nvPicPr>
          <p:cNvPr id="1027" name="Picture 3" descr="C:\Users\ПК\Desktop\P_20181126_112007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511" y="3535930"/>
            <a:ext cx="3634497" cy="30453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ПК\Desktop\P_20181126_113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36959"/>
            <a:ext cx="3528392" cy="314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8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2195736" y="1268760"/>
            <a:ext cx="6491064" cy="485740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ru-RU" sz="1600" dirty="0" smtClean="0"/>
              <a:t>Дошкольники меньше сосредоточены, чем школьники, они хуже запоминают услышанное и быстрее переключают внимание на другие объекты. Поэтому лучше не делать разрыва между «вопросом – ответом» и наглядной демонстрацией ситуации, о котором идет речь. </a:t>
            </a:r>
            <a:r>
              <a:rPr lang="ru-RU" sz="1600" b="1" dirty="0" smtClean="0">
                <a:solidFill>
                  <a:srgbClr val="C00000"/>
                </a:solidFill>
              </a:rPr>
              <a:t>Все объяснения и демонстрации и т.п. должны проводиться только с тротуара!</a:t>
            </a:r>
          </a:p>
          <a:p>
            <a:pPr algn="just"/>
            <a:r>
              <a:rPr lang="ru-RU" sz="1600" dirty="0" smtClean="0">
                <a:solidFill>
                  <a:schemeClr val="tx1"/>
                </a:solidFill>
              </a:rPr>
              <a:t>Успех детсадовской «Минутки безопасности» напрямую зависит от того, насколько родители и другие старшие взрослые, с которыми ребенок передвигается по улицам, вовлечены в процесс обучения. Закрепление навыков безопасного поведения будет намного эффективнее, если родители во время прогулок будут постоянно обращать внимание детей на различные ситуации, активно привлекая внимание детей на различные поучительные моменты дорожных ситуаций, активно привлекая их к наблюдению за дорожным движением, тренируя таким образом у детей очень важный навык транспортного наблюдения и транспортного поведения.</a:t>
            </a:r>
            <a:endParaRPr lang="ru-RU" sz="16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68760"/>
            <a:ext cx="2512693" cy="4653136"/>
          </a:xfrm>
          <a:prstGeom prst="rect">
            <a:avLst/>
          </a:prstGeom>
        </p:spPr>
      </p:pic>
    </p:spTree>
    <p:extLst>
      <p:ext uri="{BB962C8B-B14F-4D97-AF65-F5344CB8AC3E}">
        <p14:creationId xmlns:p14="http://schemas.microsoft.com/office/powerpoint/2010/main" val="375469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1800" dirty="0" smtClean="0"/>
              <a:t>В информационных уголках для родителей рассмотрены вопросы правил дорожного движения в целях формирования у детей навыков наблюдения, оценки обстановки на улицах и дорогах города, правильного поведения в дорожной обстановке.</a:t>
            </a:r>
            <a:br>
              <a:rPr lang="ru-RU" sz="1800" dirty="0" smtClean="0"/>
            </a:br>
            <a:r>
              <a:rPr lang="ru-RU" sz="1800" dirty="0" smtClean="0"/>
              <a:t> </a:t>
            </a:r>
            <a:br>
              <a:rPr lang="ru-RU" sz="1800" dirty="0" smtClean="0"/>
            </a:br>
            <a:endParaRPr lang="ru-RU" sz="1800" dirty="0"/>
          </a:p>
        </p:txBody>
      </p:sp>
      <p:pic>
        <p:nvPicPr>
          <p:cNvPr id="2050" name="Picture 2" descr="C:\Users\ПК\Desktop\P_20181126_112925.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508104" y="1268760"/>
            <a:ext cx="2987675" cy="4210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ПК\Desktop\P_20181126_112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4104456" cy="405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53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solidFill>
                <a:srgbClr val="002060"/>
              </a:solidFill>
            </a:endParaRPr>
          </a:p>
        </p:txBody>
      </p:sp>
      <p:sp>
        <p:nvSpPr>
          <p:cNvPr id="3" name="Объект 2"/>
          <p:cNvSpPr>
            <a:spLocks noGrp="1"/>
          </p:cNvSpPr>
          <p:nvPr>
            <p:ph idx="1"/>
          </p:nvPr>
        </p:nvSpPr>
        <p:spPr>
          <a:xfrm>
            <a:off x="539552" y="1600200"/>
            <a:ext cx="8147248" cy="2260847"/>
          </a:xfrm>
        </p:spPr>
        <p:txBody>
          <a:bodyPr>
            <a:normAutofit lnSpcReduction="10000"/>
          </a:bodyPr>
          <a:lstStyle/>
          <a:p>
            <a:r>
              <a:rPr lang="ru-RU" dirty="0" smtClean="0"/>
              <a:t>В презентации </a:t>
            </a:r>
            <a:r>
              <a:rPr lang="ru-RU" dirty="0"/>
              <a:t>использованы </a:t>
            </a:r>
            <a:r>
              <a:rPr lang="ru-RU" dirty="0" smtClean="0"/>
              <a:t>материалы </a:t>
            </a:r>
            <a:r>
              <a:rPr lang="ru-RU" sz="2400" dirty="0" smtClean="0"/>
              <a:t>ФЕДЕРАЛЬНОГО КАТАЛОГА</a:t>
            </a:r>
            <a:endParaRPr lang="ru-RU" sz="2400" dirty="0"/>
          </a:p>
          <a:p>
            <a:r>
              <a:rPr lang="ru-RU" sz="2400" dirty="0"/>
              <a:t>ИНТЕРАКТИВНЫХ ОБРАЗОВАТЕЛЬНЫХ </a:t>
            </a:r>
            <a:r>
              <a:rPr lang="ru-RU" sz="2400" dirty="0" smtClean="0"/>
              <a:t>ПРОГРАММ</a:t>
            </a:r>
          </a:p>
          <a:p>
            <a:r>
              <a:rPr lang="ru-RU" sz="2800" b="1" dirty="0" smtClean="0">
                <a:solidFill>
                  <a:schemeClr val="tx2"/>
                </a:solidFill>
              </a:rPr>
              <a:t> «Дорога без опасности»</a:t>
            </a:r>
          </a:p>
          <a:p>
            <a:r>
              <a:rPr lang="en-US" sz="2800" b="1" dirty="0">
                <a:solidFill>
                  <a:schemeClr val="tx2"/>
                </a:solidFill>
              </a:rPr>
              <a:t>http://bdd-eor.edu.ru/eor/180</a:t>
            </a:r>
            <a:endParaRPr lang="ru-RU" sz="2800" b="1" dirty="0">
              <a:solidFill>
                <a:schemeClr val="tx2"/>
              </a:solidFill>
            </a:endParaRPr>
          </a:p>
        </p:txBody>
      </p:sp>
      <p:sp>
        <p:nvSpPr>
          <p:cNvPr id="4" name="Заголовок 1"/>
          <p:cNvSpPr txBox="1">
            <a:spLocks/>
          </p:cNvSpPr>
          <p:nvPr/>
        </p:nvSpPr>
        <p:spPr>
          <a:xfrm>
            <a:off x="3779912" y="4710340"/>
            <a:ext cx="4824536" cy="58981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002060"/>
                </a:solidFill>
                <a:latin typeface="Comic Sans MS" panose="030F0702030302020204" pitchFamily="66" charset="0"/>
              </a:rPr>
              <a:t>Успехов!</a:t>
            </a:r>
            <a:endParaRPr lang="ru-RU"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3043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421</Words>
  <Application>Microsoft Office PowerPoint</Application>
  <PresentationFormat>Экран (4:3)</PresentationFormat>
  <Paragraphs>37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Особенности «Минуток безопасности» в детском саду</vt:lpstr>
      <vt:lpstr>Особенности «Минуток безопасности» в детском саду</vt:lpstr>
      <vt:lpstr>В информационных уголках для родителей рассмотрены вопросы правил дорожного движения в целях формирования у детей навыков наблюдения, оценки обстановки на улицах и дорогах города, правильного поведения в дорожной обстановке.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ПК</cp:lastModifiedBy>
  <cp:revision>20</cp:revision>
  <dcterms:created xsi:type="dcterms:W3CDTF">2012-08-01T10:59:38Z</dcterms:created>
  <dcterms:modified xsi:type="dcterms:W3CDTF">2018-11-26T09:13:53Z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601040</vt:lpwstr>
  </property>
  <property fmtid="{D5CDD505-2E9C-101B-9397-08002B2CF9AE}" pid="3" name="NXPowerLiteSettings">
    <vt:lpwstr>F7000400038000</vt:lpwstr>
  </property>
  <property fmtid="{D5CDD505-2E9C-101B-9397-08002B2CF9AE}" pid="4" name="NXPowerLiteVersion">
    <vt:lpwstr>D5.0.3</vt:lpwstr>
  </property>
</Properties>
</file>